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29" r:id="rId2"/>
    <p:sldId id="563" r:id="rId3"/>
    <p:sldId id="566" r:id="rId4"/>
    <p:sldId id="564" r:id="rId5"/>
    <p:sldId id="571" r:id="rId6"/>
    <p:sldId id="572" r:id="rId7"/>
    <p:sldId id="581" r:id="rId8"/>
  </p:sldIdLst>
  <p:sldSz cx="9906000" cy="6858000" type="A4"/>
  <p:notesSz cx="6669088" cy="9926638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3D3"/>
    <a:srgbClr val="C8CC98"/>
    <a:srgbClr val="FF9933"/>
    <a:srgbClr val="00FF00"/>
    <a:srgbClr val="00FFFF"/>
    <a:srgbClr val="00CC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35" autoAdjust="0"/>
    <p:restoredTop sz="92496" autoAdjust="0"/>
  </p:normalViewPr>
  <p:slideViewPr>
    <p:cSldViewPr>
      <p:cViewPr varScale="1">
        <p:scale>
          <a:sx n="75" d="100"/>
          <a:sy n="75" d="100"/>
        </p:scale>
        <p:origin x="1488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48" y="-90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76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96C6C78-0D62-4E27-A36C-BC33E6F02110}" type="slidenum">
              <a:rPr lang="he-I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14148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76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0875" y="746125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338" y="4710113"/>
            <a:ext cx="53324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7910486-F8B5-4535-ACD4-3CC0540CAB7A}" type="slidenum">
              <a:rPr lang="he-I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0652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altLang="en-US" smtClean="0">
              <a:cs typeface="Arial" charset="0"/>
            </a:endParaRPr>
          </a:p>
        </p:txBody>
      </p:sp>
      <p:sp>
        <p:nvSpPr>
          <p:cNvPr id="1741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DB31F-E133-4C63-AB6B-B097B17FA07B}" type="slidenum">
              <a:rPr lang="he-IL" altLang="en-US" smtClean="0"/>
              <a:pPr/>
              <a:t>2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94702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  <p:sp>
        <p:nvSpPr>
          <p:cNvPr id="215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7FF27-F4B7-4803-AD7A-3E2DFBE8221A}" type="slidenum">
              <a:rPr lang="he-IL" altLang="en-US" smtClean="0"/>
              <a:pPr/>
              <a:t>4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74992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altLang="en-US" b="1" i="1" smtClean="0">
                <a:cs typeface="Arial" charset="0"/>
              </a:rPr>
              <a:t>צוות ניהול סיכונים – דנה:</a:t>
            </a:r>
          </a:p>
          <a:p>
            <a:r>
              <a:rPr lang="he-IL" altLang="en-US" b="1" i="1" smtClean="0">
                <a:cs typeface="Arial" charset="0"/>
              </a:rPr>
              <a:t>סה"כ הצעות שיצאו ללקוחות חדשים: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אורדע פרינט – סקר ציות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הרשות לפיתוח הגליל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חשמל לישראל בע"מ – 250,000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נמלי ישראל – 65,000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אחים נאווי – 37,500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רבל – 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תיא – 50,400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ילין לפידות בית השקעות 260,000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- ניהול סיכונים שלב ב' – 490,000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בע"מ – 84,350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 – מיסוי שכר (זכייה) – 146,250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– 144,600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מיחשוב ישיר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ראש הממשלה – 580,000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רדהיל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SOX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14,700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סמיקום תעשיות – 25,000</a:t>
            </a:r>
            <a:endParaRPr lang="he-IL" altLang="en-US" smtClean="0">
              <a:latin typeface="Calibri" pitchFamily="34" charset="0"/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טסנת – ללא שכ"ט 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קולפלנט – 200 לשעה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210 שעתי</a:t>
            </a:r>
            <a:endParaRPr lang="he-IL" altLang="en-US" smtClean="0"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ECI Telecom Ltd </a:t>
            </a:r>
            <a:r>
              <a:rPr lang="he-IL" altLang="en-US" smtClean="0">
                <a:latin typeface="Calibri" pitchFamily="34" charset="0"/>
                <a:cs typeface="Arial" charset="0"/>
              </a:rPr>
              <a:t>- 150,150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ילין לפידות בית השקעות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מבטח סימון סוכנויות לביטוח בע"מ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פאנגאיה נדל"ן בע"מ – 50,000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פרוטאולוג'יקס בע"מ – 44,000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– ניהול סיכונים שלב ב' – 490,000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– 43,200 – סקר סיכונים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- 12,960 – נהלים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 נתיבי ישראל בע"מ – סקר מעילות – 84,350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latin typeface="Calibri" pitchFamily="34" charset="0"/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קבוצת נקסטקום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האוצר- החשב הכללי – ביקורת על גופים נתמכים ומתוקצבים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האנרגיה והמים (התשתיות הלאומיות)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נטפים – 238 לשעה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גבעתיים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יבנה – 216 שעתי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 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משרד האוצר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נתיבי ישראל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קבוצת מחשוב ישיר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u="sng" smtClean="0">
                <a:cs typeface="Arial" charset="0"/>
              </a:rPr>
              <a:t>צוות ביקורת פנימית – חני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הצעות שיצאו: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UNRWA West Bank Field Office</a:t>
            </a:r>
            <a:r>
              <a:rPr lang="he-IL" altLang="en-US" smtClean="0">
                <a:latin typeface="Calibri" pitchFamily="34" charset="0"/>
                <a:cs typeface="Arial" charset="0"/>
              </a:rPr>
              <a:t> - 148,500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- 66,000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- 127,600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המרכז לטניס בישראל בע"מ (חל"צ)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הפנים - אגף לביקורת ברשויות המקומיות (עבור מועצה מקומית רמת חובב) – שכ"ט שעתי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עיריית הרצליה - 97,200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קרנית - קרן לפיצוי נפגעי תאונות דרכים - 55,500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דואר ישראל – </a:t>
            </a:r>
            <a:r>
              <a:rPr lang="en-US" altLang="en-US" smtClean="0">
                <a:cs typeface="Arial" charset="0"/>
              </a:rPr>
              <a:t>QAR</a:t>
            </a:r>
            <a:r>
              <a:rPr lang="he-IL" altLang="en-US" smtClean="0">
                <a:cs typeface="Arial" charset="0"/>
              </a:rPr>
              <a:t> 59,570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QAR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22,500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ניהול סיכונים – 51,900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בי"ח רמב"ם – הצעה שיצאה ע"י יחידת הביקורת של הפירמה כשאנחנו נתנו את חלקנו בניסיון ובאיש צוות מומחה מטעמנו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 </a:t>
            </a:r>
            <a:endParaRPr lang="en-US" altLang="en-US" smtClean="0">
              <a:cs typeface="Arial" charset="0"/>
            </a:endParaRPr>
          </a:p>
          <a:p>
            <a:r>
              <a:rPr lang="he-IL" altLang="en-US" smtClean="0">
                <a:cs typeface="Arial" charset="0"/>
              </a:rPr>
              <a:t>-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אלווין ישראל – 54,000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355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D8142-8E38-47B4-80B0-2CCF271209B4}" type="slidenum">
              <a:rPr lang="he-IL" altLang="en-US" smtClean="0"/>
              <a:pPr/>
              <a:t>5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223272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altLang="en-US" b="1" i="1" smtClean="0">
                <a:cs typeface="Arial" charset="0"/>
              </a:rPr>
              <a:t>צוות ניהול סיכונים – דנה:</a:t>
            </a:r>
          </a:p>
          <a:p>
            <a:r>
              <a:rPr lang="he-IL" altLang="en-US" b="1" i="1" smtClean="0">
                <a:cs typeface="Arial" charset="0"/>
              </a:rPr>
              <a:t>סה"כ הצעות שיצאו ללקוחות חדשים: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אורדע פרינט – סקר ציות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הרשות לפיתוח הגליל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חשמל לישראל בע"מ – 250,000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נמלי ישראל – 65,000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אחים נאווי – 37,500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רבל – 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תיא – 50,400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ילין לפידות בית השקעות 260,000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- ניהול סיכונים שלב ב' – 490,000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בע"מ – 84,350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 – מיסוי שכר (זכייה) – 146,250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– 144,600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מיחשוב ישיר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ראש הממשלה – 580,000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רדהיל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SOX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14,700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סמיקום תעשיות – 25,000</a:t>
            </a:r>
            <a:endParaRPr lang="he-IL" altLang="en-US" smtClean="0">
              <a:latin typeface="Calibri" pitchFamily="34" charset="0"/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טסנת – ללא שכ"ט 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קולפלנט – 200 לשעה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210 שעתי</a:t>
            </a:r>
            <a:endParaRPr lang="he-IL" altLang="en-US" smtClean="0"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ECI Telecom Ltd </a:t>
            </a:r>
            <a:r>
              <a:rPr lang="he-IL" altLang="en-US" smtClean="0">
                <a:latin typeface="Calibri" pitchFamily="34" charset="0"/>
                <a:cs typeface="Arial" charset="0"/>
              </a:rPr>
              <a:t>- 150,150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ילין לפידות בית השקעות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מבטח סימון סוכנויות לביטוח בע"מ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פאנגאיה נדל"ן בע"מ – 50,000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פרוטאולוג'יקס בע"מ – 44,000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– ניהול סיכונים שלב ב' – 490,000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– 43,200 – סקר סיכונים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- 12,960 – נהלים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 נתיבי ישראל בע"מ – סקר מעילות – 84,350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latin typeface="Calibri" pitchFamily="34" charset="0"/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קבוצת נקסטקום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האוצר- החשב הכללי – ביקורת על גופים נתמכים ומתוקצבים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האנרגיה והמים (התשתיות הלאומיות)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נטפים – 238 לשעה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גבעתיים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יבנה – 216 שעתי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 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משרד האוצר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נתיבי ישראל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קבוצת מחשוב ישיר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u="sng" smtClean="0">
                <a:cs typeface="Arial" charset="0"/>
              </a:rPr>
              <a:t>צוות ביקורת פנימית – חני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הצעות שיצאו: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UNRWA West Bank Field Office</a:t>
            </a:r>
            <a:r>
              <a:rPr lang="he-IL" altLang="en-US" smtClean="0">
                <a:latin typeface="Calibri" pitchFamily="34" charset="0"/>
                <a:cs typeface="Arial" charset="0"/>
              </a:rPr>
              <a:t> - 148,500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- 66,000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- 127,600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המרכז לטניס בישראל בע"מ (חל"צ)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הפנים - אגף לביקורת ברשויות המקומיות (עבור מועצה מקומית רמת חובב) – שכ"ט שעתי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עיריית הרצליה - 97,200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קרנית - קרן לפיצוי נפגעי תאונות דרכים - 55,500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דואר ישראל – </a:t>
            </a:r>
            <a:r>
              <a:rPr lang="en-US" altLang="en-US" smtClean="0">
                <a:cs typeface="Arial" charset="0"/>
              </a:rPr>
              <a:t>QAR</a:t>
            </a:r>
            <a:r>
              <a:rPr lang="he-IL" altLang="en-US" smtClean="0">
                <a:cs typeface="Arial" charset="0"/>
              </a:rPr>
              <a:t> 59,570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QAR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22,500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ניהול סיכונים – 51,900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בי"ח רמב"ם – הצעה שיצאה ע"י יחידת הביקורת של הפירמה כשאנחנו נתנו את חלקנו בניסיון ובאיש צוות מומחה מטעמנו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 </a:t>
            </a:r>
            <a:endParaRPr lang="en-US" altLang="en-US" smtClean="0">
              <a:cs typeface="Arial" charset="0"/>
            </a:endParaRPr>
          </a:p>
          <a:p>
            <a:r>
              <a:rPr lang="he-IL" altLang="en-US" smtClean="0">
                <a:cs typeface="Arial" charset="0"/>
              </a:rPr>
              <a:t>-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אלווין ישראל – 54,000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56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4D419-229D-49F7-B2BA-A2CCA9515D5E}" type="slidenum">
              <a:rPr lang="he-IL" altLang="en-US" smtClean="0"/>
              <a:pPr/>
              <a:t>6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90267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080250" y="609600"/>
            <a:ext cx="2006600" cy="562768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058863" y="609600"/>
            <a:ext cx="5868987" cy="562768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1058863" y="609600"/>
            <a:ext cx="8027987" cy="56276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58863" y="1482725"/>
            <a:ext cx="38989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110163" y="1482725"/>
            <a:ext cx="3900487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3008313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30BE8077-4E62-46FC-9F19-CCB9C8BFC13F}" type="slidenum">
              <a:rPr lang="he-IL" altLang="en-US" sz="1600">
                <a:solidFill>
                  <a:srgbClr val="000066"/>
                </a:solidFill>
                <a:latin typeface="Verdana" panose="020B0604030504040204" pitchFamily="34" charset="0"/>
                <a:cs typeface="David" panose="020E0502060401010101" pitchFamily="34" charset="-79"/>
              </a:rPr>
              <a:pPr>
                <a:defRPr/>
              </a:pPr>
              <a:t>‹#›</a:t>
            </a:fld>
            <a:endParaRPr lang="nl-NL" altLang="en-US" sz="1600">
              <a:solidFill>
                <a:srgbClr val="000066"/>
              </a:solidFill>
              <a:latin typeface="Verdana" panose="020B0604030504040204" pitchFamily="34" charset="0"/>
              <a:cs typeface="David" panose="020E0502060401010101" pitchFamily="34" charset="-79"/>
            </a:endParaRPr>
          </a:p>
        </p:txBody>
      </p:sp>
      <p:sp>
        <p:nvSpPr>
          <p:cNvPr id="1033" name="Freeform 25"/>
          <p:cNvSpPr>
            <a:spLocks noChangeAspect="1"/>
          </p:cNvSpPr>
          <p:nvPr/>
        </p:nvSpPr>
        <p:spPr bwMode="gray">
          <a:xfrm>
            <a:off x="9201150" y="5030788"/>
            <a:ext cx="161925" cy="1827212"/>
          </a:xfrm>
          <a:custGeom>
            <a:avLst/>
            <a:gdLst>
              <a:gd name="T0" fmla="*/ 120 w 120"/>
              <a:gd name="T1" fmla="*/ 0 h 1354"/>
              <a:gd name="T2" fmla="*/ 120 w 120"/>
              <a:gd name="T3" fmla="*/ 1354 h 1354"/>
              <a:gd name="T4" fmla="*/ 0 w 120"/>
              <a:gd name="T5" fmla="*/ 1354 h 1354"/>
              <a:gd name="T6" fmla="*/ 0 w 120"/>
              <a:gd name="T7" fmla="*/ 85 h 1354"/>
              <a:gd name="T8" fmla="*/ 120 w 120"/>
              <a:gd name="T9" fmla="*/ 0 h 1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34" name="Freeform 30"/>
          <p:cNvSpPr>
            <a:spLocks noChangeAspect="1"/>
          </p:cNvSpPr>
          <p:nvPr/>
        </p:nvSpPr>
        <p:spPr bwMode="gray">
          <a:xfrm>
            <a:off x="9129713" y="0"/>
            <a:ext cx="188912" cy="1050925"/>
          </a:xfrm>
          <a:custGeom>
            <a:avLst/>
            <a:gdLst>
              <a:gd name="T0" fmla="*/ 120 w 120"/>
              <a:gd name="T1" fmla="*/ 581 h 666"/>
              <a:gd name="T2" fmla="*/ 120 w 120"/>
              <a:gd name="T3" fmla="*/ 0 h 666"/>
              <a:gd name="T4" fmla="*/ 0 w 120"/>
              <a:gd name="T5" fmla="*/ 0 h 666"/>
              <a:gd name="T6" fmla="*/ 0 w 120"/>
              <a:gd name="T7" fmla="*/ 666 h 666"/>
              <a:gd name="T8" fmla="*/ 120 w 120"/>
              <a:gd name="T9" fmla="*/ 581 h 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36" name="Rectangle 18"/>
          <p:cNvSpPr>
            <a:spLocks noChangeArrowheads="1"/>
          </p:cNvSpPr>
          <p:nvPr/>
        </p:nvSpPr>
        <p:spPr bwMode="auto">
          <a:xfrm>
            <a:off x="849313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rtl="0" eaLnBrk="0" hangingPunct="0"/>
            <a:r>
              <a:rPr lang="he-IL" altLang="en-US" sz="1600">
                <a:solidFill>
                  <a:srgbClr val="000066"/>
                </a:solidFill>
                <a:latin typeface="Verdana" pitchFamily="34" charset="0"/>
                <a:cs typeface="David" pitchFamily="2" charset="-79"/>
              </a:rPr>
              <a:t>הצגת אסיפה כללית</a:t>
            </a:r>
            <a:endParaRPr lang="nl-NL" altLang="en-US" sz="1600">
              <a:solidFill>
                <a:srgbClr val="000066"/>
              </a:solidFill>
              <a:latin typeface="Verdana" pitchFamily="34" charset="0"/>
              <a:cs typeface="David" pitchFamily="2" charset="-79"/>
            </a:endParaRPr>
          </a:p>
        </p:txBody>
      </p:sp>
      <p:sp>
        <p:nvSpPr>
          <p:cNvPr id="1037" name="Rectangle 18"/>
          <p:cNvSpPr>
            <a:spLocks noChangeArrowheads="1"/>
          </p:cNvSpPr>
          <p:nvPr/>
        </p:nvSpPr>
        <p:spPr bwMode="auto">
          <a:xfrm>
            <a:off x="6321425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he-IL" altLang="en-US" sz="1600">
                <a:solidFill>
                  <a:srgbClr val="000066"/>
                </a:solidFill>
                <a:latin typeface="Verdana" panose="020B0604030504040204" pitchFamily="34" charset="0"/>
                <a:cs typeface="David" panose="020E0502060401010101" pitchFamily="34" charset="-79"/>
              </a:rPr>
              <a:t>23/06/2016</a:t>
            </a:r>
            <a:endParaRPr lang="nl-NL" altLang="en-US" sz="1600">
              <a:solidFill>
                <a:srgbClr val="000066"/>
              </a:solidFill>
              <a:latin typeface="Verdana" panose="020B0604030504040204" pitchFamily="34" charset="0"/>
              <a:cs typeface="David" panose="020E0502060401010101" pitchFamily="34" charset="-79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560388" y="6237288"/>
            <a:ext cx="8424862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3584575" y="6237288"/>
            <a:ext cx="0" cy="360362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6105525" y="6237288"/>
            <a:ext cx="0" cy="360362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13588" y="188913"/>
            <a:ext cx="19542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185025" y="188913"/>
            <a:ext cx="1871663" cy="5762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Monotype Sorts"/>
        <a:buChar char="n"/>
        <a:defRPr sz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12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Verdana" pitchFamily="34" charset="0"/>
        <a:buChar char="–"/>
        <a:defRPr sz="12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–"/>
        <a:defRPr sz="12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20638" y="80168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endParaRPr lang="he-IL" altLang="en-US" b="0"/>
          </a:p>
        </p:txBody>
      </p:sp>
      <p:sp>
        <p:nvSpPr>
          <p:cNvPr id="15362" name="WordArt 114"/>
          <p:cNvSpPr>
            <a:spLocks noChangeArrowheads="1" noChangeShapeType="1" noTextEdit="1"/>
          </p:cNvSpPr>
          <p:nvPr/>
        </p:nvSpPr>
        <p:spPr bwMode="auto">
          <a:xfrm>
            <a:off x="1208088" y="1700213"/>
            <a:ext cx="7129462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האיגוד הישראלי </a:t>
            </a:r>
          </a:p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לשחמט (ע"ר)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631825" y="5300663"/>
            <a:ext cx="82089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תמצית הדו"חות הכספיים ליום 31 בדצמבר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216696" y="548680"/>
            <a:ext cx="496855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תמצית נתונים מהמאזנים</a:t>
            </a:r>
            <a:endParaRPr lang="he-IL" sz="3600" kern="10" dirty="0">
              <a:ln w="222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cs typeface="David"/>
            </a:endParaRPr>
          </a:p>
        </p:txBody>
      </p:sp>
      <p:graphicFrame>
        <p:nvGraphicFramePr>
          <p:cNvPr id="16567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98303"/>
              </p:ext>
            </p:extLst>
          </p:nvPr>
        </p:nvGraphicFramePr>
        <p:xfrm>
          <a:off x="1495426" y="1484313"/>
          <a:ext cx="7273924" cy="3173730"/>
        </p:xfrm>
        <a:graphic>
          <a:graphicData uri="http://schemas.openxmlformats.org/drawingml/2006/table">
            <a:tbl>
              <a:tblPr rtl="1"/>
              <a:tblGrid>
                <a:gridCol w="3529012"/>
                <a:gridCol w="1944687"/>
                <a:gridCol w="1800225"/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רכוש שוטף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מזומנים ושווי מזומנים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292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-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המחאות לגבייה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47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תרומות, הקצאות ומענקים לקבל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183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335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רכוש קבוע, נטו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05653"/>
              </p:ext>
            </p:extLst>
          </p:nvPr>
        </p:nvGraphicFramePr>
        <p:xfrm>
          <a:off x="1495426" y="1484313"/>
          <a:ext cx="7273924" cy="3173730"/>
        </p:xfrm>
        <a:graphic>
          <a:graphicData uri="http://schemas.openxmlformats.org/drawingml/2006/table">
            <a:tbl>
              <a:tblPr rtl="1"/>
              <a:tblGrid>
                <a:gridCol w="3529012"/>
                <a:gridCol w="1944687"/>
                <a:gridCol w="1800225"/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התחייבויות שוטפות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אשראי מתאגידים בנקאיים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517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שיקים לפירעון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339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366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מרצים ונותני שירותים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566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425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זכאים שונים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436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1,456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1,522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2" name="WordArt 56"/>
          <p:cNvSpPr>
            <a:spLocks noChangeArrowheads="1" noChangeShapeType="1" noTextEdit="1"/>
          </p:cNvSpPr>
          <p:nvPr/>
        </p:nvSpPr>
        <p:spPr bwMode="auto">
          <a:xfrm>
            <a:off x="2288704" y="476250"/>
            <a:ext cx="468052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תמצית נתונים מהמאזנים</a:t>
            </a:r>
            <a:endParaRPr lang="he-IL" sz="3600" kern="10" dirty="0">
              <a:ln w="222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cs typeface="Davi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568624" y="476250"/>
            <a:ext cx="511256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תמצית נתונים מהמאזנים</a:t>
            </a:r>
            <a:endParaRPr lang="he-IL" sz="3600" kern="10" dirty="0">
              <a:ln w="222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cs typeface="David"/>
            </a:endParaRPr>
          </a:p>
        </p:txBody>
      </p:sp>
      <p:graphicFrame>
        <p:nvGraphicFramePr>
          <p:cNvPr id="20630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316246"/>
              </p:ext>
            </p:extLst>
          </p:nvPr>
        </p:nvGraphicFramePr>
        <p:xfrm>
          <a:off x="776288" y="1484313"/>
          <a:ext cx="7993062" cy="2771776"/>
        </p:xfrm>
        <a:graphic>
          <a:graphicData uri="http://schemas.openxmlformats.org/drawingml/2006/table">
            <a:tbl>
              <a:tblPr rtl="1"/>
              <a:tblGrid>
                <a:gridCol w="3529012"/>
                <a:gridCol w="719138"/>
                <a:gridCol w="1944687"/>
                <a:gridCol w="1800225"/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4">
                  <a:txBody>
                    <a:bodyPr/>
                    <a:lstStyle/>
                    <a:p>
                      <a:endParaRPr lang="he-IL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הלוואות לזמן ארוך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49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156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4">
                  <a:txBody>
                    <a:bodyPr/>
                    <a:lstStyle/>
                    <a:p>
                      <a:endParaRPr lang="he-IL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גירעון בנכסים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-730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-921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31" name="Text Box 151"/>
          <p:cNvSpPr txBox="1">
            <a:spLocks noChangeArrowheads="1"/>
          </p:cNvSpPr>
          <p:nvPr/>
        </p:nvSpPr>
        <p:spPr bwMode="auto">
          <a:xfrm>
            <a:off x="704850" y="5445125"/>
            <a:ext cx="77771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000">
                <a:cs typeface="David" pitchFamily="2" charset="-79"/>
              </a:rPr>
              <a:t>תאריך אישור הדו"חות הכספיים: 26/06/2016</a:t>
            </a:r>
          </a:p>
          <a:p>
            <a:pPr algn="ctr">
              <a:spcBef>
                <a:spcPct val="50000"/>
              </a:spcBef>
            </a:pPr>
            <a:endParaRPr lang="en-US" sz="2000">
              <a:cs typeface="Davi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1928664" y="476250"/>
            <a:ext cx="612068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תמצית נתונים מהדו"חות על הפעילויות</a:t>
            </a:r>
            <a:endParaRPr lang="he-IL" sz="3600" kern="10" dirty="0">
              <a:ln w="222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cs typeface="David"/>
            </a:endParaRP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376168"/>
              </p:ext>
            </p:extLst>
          </p:nvPr>
        </p:nvGraphicFramePr>
        <p:xfrm>
          <a:off x="1495426" y="1484313"/>
          <a:ext cx="7273924" cy="3966210"/>
        </p:xfrm>
        <a:graphic>
          <a:graphicData uri="http://schemas.openxmlformats.org/drawingml/2006/table">
            <a:tbl>
              <a:tblPr rtl="1"/>
              <a:tblGrid>
                <a:gridCol w="3529012"/>
                <a:gridCol w="1944687"/>
                <a:gridCol w="1800225"/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תרומות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הקצבות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1,384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1,514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דמי חבר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674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654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תרומות ייעודיות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291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468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הכנסות מפעילויות מקצועיות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716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703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אליפות אירופה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1946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 מחזור הפעילויות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5,014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3,447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784648" y="476672"/>
            <a:ext cx="6336071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תמצית נתונים מהדו"חות על הפעילויות</a:t>
            </a:r>
            <a:endParaRPr lang="he-IL" sz="3600" kern="10" dirty="0">
              <a:ln w="222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cs typeface="David"/>
            </a:endParaRPr>
          </a:p>
        </p:txBody>
      </p:sp>
      <p:graphicFrame>
        <p:nvGraphicFramePr>
          <p:cNvPr id="24652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84224"/>
              </p:ext>
            </p:extLst>
          </p:nvPr>
        </p:nvGraphicFramePr>
        <p:xfrm>
          <a:off x="1495426" y="1484313"/>
          <a:ext cx="7273924" cy="3569970"/>
        </p:xfrm>
        <a:graphic>
          <a:graphicData uri="http://schemas.openxmlformats.org/drawingml/2006/table">
            <a:tbl>
              <a:tblPr rtl="1"/>
              <a:tblGrid>
                <a:gridCol w="3529012"/>
                <a:gridCol w="1944687"/>
                <a:gridCol w="1800225"/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באלפי 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עלות הפעילויות המקצועיות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1,321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2,056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שימושים בתרומות ייעודיות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834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640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אליפות אירופה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1,879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פחת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67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48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הוצאות מנהל וכלליות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718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531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4,819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3,288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80582"/>
              </p:ext>
            </p:extLst>
          </p:nvPr>
        </p:nvGraphicFramePr>
        <p:xfrm>
          <a:off x="1208584" y="1484784"/>
          <a:ext cx="7581900" cy="3857625"/>
        </p:xfrm>
        <a:graphic>
          <a:graphicData uri="http://schemas.openxmlformats.org/drawingml/2006/table">
            <a:tbl>
              <a:tblPr rtl="1"/>
              <a:tblGrid>
                <a:gridCol w="686663"/>
                <a:gridCol w="600830"/>
                <a:gridCol w="1840637"/>
                <a:gridCol w="2346097"/>
                <a:gridCol w="2107673"/>
              </a:tblGrid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he-IL" sz="17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נתונים כלליים באלפי 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שנה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יתרות מזומנים, נטו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יתרת נכסים (גרעון ), נטו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7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עודף (גרעון) מפעילות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כולל העברה בסך של 408 אלפי ₪ שהתקבלה ממפעל הפיס ב - 31.12.2015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88845"/>
      </p:ext>
    </p:extLst>
  </p:cSld>
  <p:clrMapOvr>
    <a:masterClrMapping/>
  </p:clrMapOvr>
</p:sld>
</file>

<file path=ppt/theme/theme1.xml><?xml version="1.0" encoding="utf-8"?>
<a:theme xmlns:a="http://schemas.openxmlformats.org/drawingml/2006/main" name="04 12 31 CJ pres short presentation BDO CF XXXXXX">
  <a:themeElements>
    <a:clrScheme name="04 12 31 CJ pres short presentation BDO CF XXXXXX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4 12 31 CJ pres short presentation BDO CF XXXXX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04 12 31 CJ pres short presentation BDO CF XXXXX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 12 31 CJ pres short presentation BDO CF XXXXXX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 12 31 CJ pres short presentation BDO CF XXXXXX</Template>
  <TotalTime>9925</TotalTime>
  <Words>1156</Words>
  <Application>Microsoft Office PowerPoint</Application>
  <PresentationFormat>A4 Paper (210x297 mm)</PresentationFormat>
  <Paragraphs>314</Paragraphs>
  <Slides>7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Calibri</vt:lpstr>
      <vt:lpstr>David</vt:lpstr>
      <vt:lpstr>Monotype Sorts</vt:lpstr>
      <vt:lpstr>Times New Roman</vt:lpstr>
      <vt:lpstr>Verdana</vt:lpstr>
      <vt:lpstr>04 12 31 CJ pres short presentation BDO CF XXXXXX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שחל הערכת שווי</dc:title>
  <dc:creator>Gil</dc:creator>
  <cp:lastModifiedBy>Account</cp:lastModifiedBy>
  <cp:revision>874</cp:revision>
  <dcterms:created xsi:type="dcterms:W3CDTF">2005-08-10T10:58:44Z</dcterms:created>
  <dcterms:modified xsi:type="dcterms:W3CDTF">2016-07-10T14:34:51Z</dcterms:modified>
</cp:coreProperties>
</file>